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  <p:sldMasterId id="2147483660" r:id="rId2"/>
    <p:sldMasterId id="2147483672" r:id="rId3"/>
    <p:sldMasterId id="2147483700" r:id="rId4"/>
  </p:sldMasterIdLst>
  <p:notesMasterIdLst>
    <p:notesMasterId r:id="rId31"/>
  </p:notesMasterIdLst>
  <p:handoutMasterIdLst>
    <p:handoutMasterId r:id="rId32"/>
  </p:handoutMasterIdLst>
  <p:sldIdLst>
    <p:sldId id="256" r:id="rId5"/>
    <p:sldId id="1139" r:id="rId6"/>
    <p:sldId id="1151" r:id="rId7"/>
    <p:sldId id="1155" r:id="rId8"/>
    <p:sldId id="1152" r:id="rId9"/>
    <p:sldId id="1165" r:id="rId10"/>
    <p:sldId id="1146" r:id="rId11"/>
    <p:sldId id="1156" r:id="rId12"/>
    <p:sldId id="1164" r:id="rId13"/>
    <p:sldId id="1163" r:id="rId14"/>
    <p:sldId id="1147" r:id="rId15"/>
    <p:sldId id="1162" r:id="rId16"/>
    <p:sldId id="1153" r:id="rId17"/>
    <p:sldId id="1154" r:id="rId18"/>
    <p:sldId id="1166" r:id="rId19"/>
    <p:sldId id="1148" r:id="rId20"/>
    <p:sldId id="1157" r:id="rId21"/>
    <p:sldId id="1149" r:id="rId22"/>
    <p:sldId id="1160" r:id="rId23"/>
    <p:sldId id="1159" r:id="rId24"/>
    <p:sldId id="1167" r:id="rId25"/>
    <p:sldId id="1168" r:id="rId26"/>
    <p:sldId id="1150" r:id="rId27"/>
    <p:sldId id="1158" r:id="rId28"/>
    <p:sldId id="1161" r:id="rId29"/>
    <p:sldId id="258" r:id="rId30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正文" id="{9DAF3A6C-2E07-4FF6-B318-EE46495522E5}">
          <p14:sldIdLst>
            <p14:sldId id="256"/>
            <p14:sldId id="1139"/>
            <p14:sldId id="1151"/>
            <p14:sldId id="1155"/>
            <p14:sldId id="1152"/>
            <p14:sldId id="1165"/>
            <p14:sldId id="1146"/>
            <p14:sldId id="1156"/>
            <p14:sldId id="1164"/>
            <p14:sldId id="1163"/>
            <p14:sldId id="1147"/>
            <p14:sldId id="1162"/>
            <p14:sldId id="1153"/>
            <p14:sldId id="1154"/>
            <p14:sldId id="1166"/>
            <p14:sldId id="1148"/>
            <p14:sldId id="1157"/>
            <p14:sldId id="1149"/>
            <p14:sldId id="1160"/>
            <p14:sldId id="1159"/>
            <p14:sldId id="1167"/>
            <p14:sldId id="1168"/>
            <p14:sldId id="1150"/>
            <p14:sldId id="1158"/>
            <p14:sldId id="1161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426" userDrawn="1">
          <p15:clr>
            <a:srgbClr val="A4A3A4"/>
          </p15:clr>
        </p15:guide>
        <p15:guide id="3" orient="horz" pos="577" userDrawn="1">
          <p15:clr>
            <a:srgbClr val="A4A3A4"/>
          </p15:clr>
        </p15:guide>
        <p15:guide id="4" pos="22" userDrawn="1">
          <p15:clr>
            <a:srgbClr val="A4A3A4"/>
          </p15:clr>
        </p15:guide>
        <p15:guide id="5" pos="161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86F1"/>
    <a:srgbClr val="FF9933"/>
    <a:srgbClr val="00D0FF"/>
    <a:srgbClr val="FFFF66"/>
    <a:srgbClr val="FFCC00"/>
    <a:srgbClr val="0066CC"/>
    <a:srgbClr val="0099FF"/>
    <a:srgbClr val="E9EDF4"/>
    <a:srgbClr val="00CCFF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59" autoAdjust="0"/>
    <p:restoredTop sz="88661" autoAdjust="0"/>
  </p:normalViewPr>
  <p:slideViewPr>
    <p:cSldViewPr>
      <p:cViewPr>
        <p:scale>
          <a:sx n="110" d="100"/>
          <a:sy n="110" d="100"/>
        </p:scale>
        <p:origin x="968" y="144"/>
      </p:cViewPr>
      <p:guideLst>
        <p:guide orient="horz" pos="1620"/>
        <p:guide pos="2426"/>
        <p:guide orient="horz" pos="577"/>
        <p:guide pos="22"/>
        <p:guide pos="161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EE0E39-C4E4-451B-B073-76F60FDFEA4C}" type="datetimeFigureOut">
              <a:rPr lang="zh-CN" altLang="en-US" smtClean="0"/>
              <a:pPr/>
              <a:t>2016/12/30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ECFB9-D0F1-445C-8D02-DA36DE3896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6930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5A6D0-1E4B-4D72-923A-49429B032597}" type="datetimeFigureOut">
              <a:rPr lang="zh-CN" altLang="en-US" smtClean="0"/>
              <a:pPr/>
              <a:t>2016/12/30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36A9C7-809C-4E38-958F-136A2153DF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3209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6A9C7-809C-4E38-958F-136A2153DF9E}" type="slidenum">
              <a:rPr lang="zh-CN" altLang="en-US" smtClean="0"/>
              <a:pPr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083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674B1C5-F41D-42D1-B3BE-852D1EE79897}" type="datetime1">
              <a:rPr lang="zh-CN" altLang="en-US" smtClean="0"/>
              <a:pPr/>
              <a:t>2016/12/30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288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914288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4670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3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288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914288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1283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288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914288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1621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685732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685732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87475"/>
            <a:ext cx="7886700" cy="324036"/>
          </a:xfrm>
          <a:prstGeom prst="rect">
            <a:avLst/>
          </a:prstGeom>
        </p:spPr>
        <p:txBody>
          <a:bodyPr lIns="121906" tIns="60953" rIns="121906" bIns="60953"/>
          <a:lstStyle>
            <a:lvl1pPr algn="l"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450219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685732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685732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87475"/>
            <a:ext cx="7886700" cy="324036"/>
          </a:xfrm>
          <a:prstGeom prst="rect">
            <a:avLst/>
          </a:prstGeom>
        </p:spPr>
        <p:txBody>
          <a:bodyPr lIns="121906" tIns="60953" rIns="121906" bIns="60953"/>
          <a:lstStyle>
            <a:lvl1pPr algn="l"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107295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685732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685732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87475"/>
            <a:ext cx="7886700" cy="324036"/>
          </a:xfrm>
          <a:prstGeom prst="rect">
            <a:avLst/>
          </a:prstGeom>
        </p:spPr>
        <p:txBody>
          <a:bodyPr lIns="121906" tIns="60953" rIns="121906" bIns="60953"/>
          <a:lstStyle>
            <a:lvl1pPr algn="l"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9457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60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62748"/>
            <a:ext cx="8820000" cy="540000"/>
          </a:xfrm>
          <a:prstGeom prst="rect">
            <a:avLst/>
          </a:prstGeom>
        </p:spPr>
        <p:txBody>
          <a:bodyPr anchor="b"/>
          <a:lstStyle>
            <a:lvl1pPr algn="l">
              <a:defRPr sz="2000" b="1" baseline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62748"/>
            <a:ext cx="8820000" cy="540000"/>
          </a:xfrm>
          <a:prstGeom prst="rect">
            <a:avLst/>
          </a:prstGeom>
        </p:spPr>
        <p:txBody>
          <a:bodyPr anchor="b"/>
          <a:lstStyle>
            <a:lvl1pPr algn="l">
              <a:defRPr sz="1999" b="1" baseline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1227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5"/>
          <p:cNvCxnSpPr/>
          <p:nvPr userDrawn="1"/>
        </p:nvCxnSpPr>
        <p:spPr>
          <a:xfrm>
            <a:off x="344488" y="742950"/>
            <a:ext cx="8382000" cy="0"/>
          </a:xfrm>
          <a:prstGeom prst="line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244" y="1221583"/>
            <a:ext cx="7827512" cy="3145631"/>
          </a:xfrm>
          <a:prstGeom prst="rect">
            <a:avLst/>
          </a:prstGeom>
        </p:spPr>
        <p:txBody>
          <a:bodyPr lIns="68562" tIns="34281" rIns="68562" bIns="34281"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latin typeface="微软雅黑" pitchFamily="34" charset="-122"/>
                <a:ea typeface="微软雅黑" pitchFamily="34" charset="-122"/>
              </a:defRPr>
            </a:lvl2pPr>
            <a:lvl3pPr>
              <a:defRPr>
                <a:latin typeface="微软雅黑" pitchFamily="34" charset="-122"/>
                <a:ea typeface="微软雅黑" pitchFamily="34" charset="-122"/>
              </a:defRPr>
            </a:lvl3pPr>
            <a:lvl4pPr>
              <a:defRPr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4488" y="171455"/>
            <a:ext cx="8418512" cy="632222"/>
          </a:xfrm>
          <a:prstGeom prst="rect">
            <a:avLst/>
          </a:prstGeom>
        </p:spPr>
        <p:txBody>
          <a:bodyPr lIns="68562" tIns="34281" rIns="68562" bIns="34281"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35292" y="4848514"/>
            <a:ext cx="381000" cy="285750"/>
          </a:xfrm>
          <a:prstGeom prst="rect">
            <a:avLst/>
          </a:prstGeom>
        </p:spPr>
        <p:txBody>
          <a:bodyPr lIns="68562" tIns="34281" rIns="68562" bIns="34281"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>
              <a:defRPr/>
            </a:pPr>
            <a:fld id="{76ED1C7B-0CD9-4688-8F46-F81567B67419}" type="slidenum">
              <a:rPr lang="en-US" altLang="zh-CN" smtClean="0">
                <a:solidFill>
                  <a:srgbClr val="000000">
                    <a:lumMod val="95000"/>
                    <a:lumOff val="5000"/>
                  </a:srgbClr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>
                  <a:lumMod val="95000"/>
                  <a:lumOff val="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498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51D84369-8A12-490D-B723-8DBE42162FB8}" type="datetime1">
              <a:rPr lang="zh-CN" altLang="en-US" smtClean="0"/>
              <a:pPr/>
              <a:t>2016/12/30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F8CAF808-B033-4539-BC16-04BA1F95A6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62748"/>
            <a:ext cx="8820000" cy="540000"/>
          </a:xfrm>
          <a:prstGeom prst="rect">
            <a:avLst/>
          </a:prstGeom>
        </p:spPr>
        <p:txBody>
          <a:bodyPr lIns="121906" tIns="60953" rIns="121906" bIns="60953" anchor="b"/>
          <a:lstStyle>
            <a:lvl1pPr algn="l">
              <a:defRPr sz="2025" b="1" baseline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7602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lIns="91430" tIns="45718" rIns="91430" bIns="45718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lIns="91430" tIns="45718" rIns="91430" bIns="45718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lIns="91430" tIns="45718" rIns="91430" bIns="45718"/>
          <a:lstStyle/>
          <a:p>
            <a:pPr defTabSz="914288"/>
            <a:fld id="{D6AFAA99-E689-4640-B180-1BCCC2BDEE08}" type="datetimeFigureOut">
              <a:rPr lang="zh-CN" altLang="en-US" smtClean="0">
                <a:solidFill>
                  <a:prstClr val="black"/>
                </a:solidFill>
              </a:rPr>
              <a:pPr defTabSz="914288"/>
              <a:t>2016/12/30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lIns="91430" tIns="45718" rIns="91430" bIns="45718"/>
          <a:lstStyle/>
          <a:p>
            <a:pPr defTabSz="914288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lIns="91430" tIns="45718" rIns="91430" bIns="45718"/>
          <a:lstStyle/>
          <a:p>
            <a:pPr defTabSz="914288"/>
            <a:fld id="{AAEBD077-EC37-47E0-B8AD-3D82F498BFAA}" type="slidenum">
              <a:rPr lang="zh-CN" altLang="en-US" smtClean="0">
                <a:solidFill>
                  <a:prstClr val="black"/>
                </a:solidFill>
              </a:rPr>
              <a:pPr defTabSz="914288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61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288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914288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74519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91430" tIns="45715" rIns="91430" bIns="45715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914288" eaLnBrk="1" hangingPunct="1">
              <a:defRPr/>
            </a:pPr>
            <a:endParaRPr lang="zh-CN" altLang="en-US" sz="180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505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theme" Target="../theme/theme2.xml"/><Relationship Id="rId5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3.xml"/><Relationship Id="rId3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.xml"/><Relationship Id="rId12" Type="http://schemas.openxmlformats.org/officeDocument/2006/relationships/theme" Target="../theme/theme4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83222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2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80" r:id="rId2"/>
    <p:sldLayoutId id="2147483694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1"/>
          <p:cNvSpPr txBox="1">
            <a:spLocks noChangeArrowheads="1"/>
          </p:cNvSpPr>
          <p:nvPr userDrawn="1"/>
        </p:nvSpPr>
        <p:spPr bwMode="auto">
          <a:xfrm>
            <a:off x="2915816" y="2211710"/>
            <a:ext cx="35702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zh-CN" altLang="en-US" sz="2400" b="0" dirty="0" smtClean="0">
                <a:solidFill>
                  <a:srgbClr val="000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执行  创新  合作  共赢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83227"/>
            <a:ext cx="9144000" cy="461655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defTabSz="914288"/>
            <a:r>
              <a:rPr lang="zh-CN" altLang="en-US" sz="2400" b="1" dirty="0" smtClean="0">
                <a:solidFill>
                  <a:srgbClr val="C050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2400" b="1" dirty="0">
              <a:solidFill>
                <a:srgbClr val="C050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0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288" rtl="0" eaLnBrk="1" latinLnBrk="0" hangingPunct="1">
        <a:spcBef>
          <a:spcPct val="0"/>
        </a:spcBef>
        <a:buNone/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7" indent="-342857" algn="l" defTabSz="914288" rtl="0" eaLnBrk="1" latinLnBrk="0" hangingPunct="1">
        <a:spcBef>
          <a:spcPct val="20000"/>
        </a:spcBef>
        <a:buFont typeface="Arial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859" indent="-285715" algn="l" defTabSz="914288" rtl="0" eaLnBrk="1" latinLnBrk="0" hangingPunct="1">
        <a:spcBef>
          <a:spcPct val="20000"/>
        </a:spcBef>
        <a:buFont typeface="Arial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858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00" indent="-228570" algn="l" defTabSz="914288" rtl="0" eaLnBrk="1" latinLnBrk="0" hangingPunct="1">
        <a:spcBef>
          <a:spcPct val="20000"/>
        </a:spcBef>
        <a:buFont typeface="Arial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144" indent="-228570" algn="l" defTabSz="914288" rtl="0" eaLnBrk="1" latinLnBrk="0" hangingPunct="1">
        <a:spcBef>
          <a:spcPct val="20000"/>
        </a:spcBef>
        <a:buFont typeface="Arial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285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0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3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5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2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8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4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5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7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tiff"/><Relationship Id="rId3" Type="http://schemas.openxmlformats.org/officeDocument/2006/relationships/image" Target="../media/image19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79512" y="1419622"/>
            <a:ext cx="8576153" cy="60712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434" tIns="45717" rIns="91434" bIns="45717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0" hangingPunct="0">
              <a:defRPr/>
            </a:pPr>
            <a:r>
              <a:rPr lang="en-US" altLang="zh-CN" sz="3200" b="1" kern="0" smtClean="0">
                <a:latin typeface="微软雅黑" pitchFamily="34" charset="-122"/>
                <a:ea typeface="微软雅黑" pitchFamily="34" charset="-122"/>
                <a:cs typeface="+mj-cs"/>
              </a:rPr>
              <a:t>DevOps</a:t>
            </a:r>
            <a:endParaRPr lang="en-US" altLang="zh-CN" sz="3200" b="1" kern="0" dirty="0" smtClean="0"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eaLnBrk="0" hangingPunct="0">
              <a:defRPr/>
            </a:pPr>
            <a:endParaRPr lang="zh-CN" altLang="en-US" sz="900" b="1" kern="0" dirty="0" smtClean="0"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eaLnBrk="0" hangingPunct="0">
              <a:lnSpc>
                <a:spcPct val="150000"/>
              </a:lnSpc>
              <a:defRPr/>
            </a:pPr>
            <a:r>
              <a:rPr lang="en-US" altLang="zh-CN" sz="1800" b="1" kern="0" dirty="0" err="1" smtClean="0">
                <a:latin typeface="微软雅黑" pitchFamily="34" charset="-122"/>
                <a:ea typeface="微软雅黑" pitchFamily="34" charset="-122"/>
                <a:cs typeface="+mj-cs"/>
              </a:rPr>
              <a:t>DataFoundry</a:t>
            </a:r>
            <a:r>
              <a:rPr lang="zh-CN" altLang="en-US" sz="1800" b="1" kern="0" dirty="0" smtClean="0">
                <a:latin typeface="微软雅黑" pitchFamily="34" charset="-122"/>
                <a:ea typeface="微软雅黑" pitchFamily="34" charset="-122"/>
                <a:cs typeface="+mj-cs"/>
              </a:rPr>
              <a:t>系列培训</a:t>
            </a:r>
          </a:p>
          <a:p>
            <a:pPr eaLnBrk="0" hangingPunct="0">
              <a:lnSpc>
                <a:spcPct val="150000"/>
              </a:lnSpc>
              <a:defRPr/>
            </a:pPr>
            <a:r>
              <a:rPr lang="en-US" altLang="zh-CN" sz="1800" b="1" kern="0" dirty="0" err="1">
                <a:latin typeface="微软雅黑" pitchFamily="34" charset="-122"/>
                <a:ea typeface="微软雅黑" pitchFamily="34" charset="-122"/>
                <a:cs typeface="+mj-cs"/>
              </a:rPr>
              <a:t>g</a:t>
            </a:r>
            <a:r>
              <a:rPr lang="en-US" altLang="zh-CN" sz="1800" b="1" kern="0" dirty="0" err="1" smtClean="0">
                <a:latin typeface="微软雅黑" pitchFamily="34" charset="-122"/>
                <a:ea typeface="微软雅黑" pitchFamily="34" charset="-122"/>
                <a:cs typeface="+mj-cs"/>
              </a:rPr>
              <a:t>ithub.com</a:t>
            </a:r>
            <a:r>
              <a:rPr lang="en-US" altLang="zh-CN" sz="1800" b="1" kern="0" dirty="0" smtClean="0">
                <a:latin typeface="微软雅黑" pitchFamily="34" charset="-122"/>
                <a:ea typeface="微软雅黑" pitchFamily="34" charset="-122"/>
                <a:cs typeface="+mj-cs"/>
              </a:rPr>
              <a:t>/</a:t>
            </a:r>
            <a:r>
              <a:rPr lang="en-US" altLang="zh-CN" sz="1800" b="1" kern="0" dirty="0" err="1" smtClean="0">
                <a:latin typeface="微软雅黑" pitchFamily="34" charset="-122"/>
                <a:ea typeface="微软雅黑" pitchFamily="34" charset="-122"/>
                <a:cs typeface="+mj-cs"/>
              </a:rPr>
              <a:t>datafoundry</a:t>
            </a:r>
            <a:r>
              <a:rPr lang="en-US" altLang="zh-CN" sz="1800" b="1" kern="0" dirty="0" smtClean="0">
                <a:latin typeface="微软雅黑" pitchFamily="34" charset="-122"/>
                <a:ea typeface="微软雅黑" pitchFamily="34" charset="-122"/>
                <a:cs typeface="+mj-cs"/>
              </a:rPr>
              <a:t>/training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DevOps</a:t>
            </a:r>
            <a:r>
              <a:rPr kumimoji="1" lang="zh-CN" altLang="en-US" dirty="0" smtClean="0"/>
              <a:t>也需要组织变更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59582"/>
            <a:ext cx="7770068" cy="361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754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一、背景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二、康威定律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三</a:t>
            </a: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、方法论，</a:t>
            </a:r>
            <a:r>
              <a:rPr kumimoji="1" lang="en-US" altLang="zh-CN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CI</a:t>
            </a: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／</a:t>
            </a:r>
            <a:r>
              <a:rPr kumimoji="1" lang="en-US" altLang="zh-CN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CD</a:t>
            </a:r>
            <a:endParaRPr kumimoji="1" lang="zh-CN" altLang="en-US" b="1" dirty="0">
              <a:solidFill>
                <a:schemeClr val="accent2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DevOps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工具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五、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对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DevOps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的影响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六、小结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持续交付的原则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79512" y="987574"/>
            <a:ext cx="56886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1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、为软件的发布创建一个可重复且可靠的过程</a:t>
            </a:r>
          </a:p>
          <a:p>
            <a:pPr>
              <a:lnSpc>
                <a:spcPct val="150000"/>
              </a:lnSpc>
            </a:pPr>
            <a:r>
              <a:rPr kumimoji="1" lang="en-US" altLang="zh-CN" baseline="0" dirty="0" smtClean="0"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kumimoji="1" lang="zh-CN" altLang="en-US" baseline="0" dirty="0" smtClean="0">
                <a:latin typeface="Microsoft YaHei" charset="0"/>
                <a:ea typeface="Microsoft YaHei" charset="0"/>
                <a:cs typeface="Microsoft YaHei" charset="0"/>
              </a:rPr>
              <a:t>、将几乎所有事情自动化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3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、把所有的东西都纳入版本控制</a:t>
            </a:r>
          </a:p>
          <a:p>
            <a:pPr>
              <a:lnSpc>
                <a:spcPct val="150000"/>
              </a:lnSpc>
            </a:pPr>
            <a:r>
              <a:rPr kumimoji="1" lang="en-US" altLang="zh-CN" baseline="0" dirty="0" smtClean="0">
                <a:latin typeface="Microsoft YaHei" charset="0"/>
                <a:ea typeface="Microsoft YaHei" charset="0"/>
                <a:cs typeface="Microsoft YaHei" charset="0"/>
              </a:rPr>
              <a:t>4</a:t>
            </a:r>
            <a:r>
              <a:rPr kumimoji="1" lang="zh-CN" altLang="en-US" baseline="0" dirty="0" smtClean="0">
                <a:latin typeface="Microsoft YaHei" charset="0"/>
                <a:ea typeface="Microsoft YaHei" charset="0"/>
                <a:cs typeface="Microsoft YaHei" charset="0"/>
              </a:rPr>
              <a:t>、提前并频繁地做让你感到痛苦的事情</a:t>
            </a:r>
          </a:p>
          <a:p>
            <a:pPr>
              <a:lnSpc>
                <a:spcPct val="150000"/>
              </a:lnSpc>
            </a:pPr>
            <a:r>
              <a:rPr kumimoji="1" lang="en-US" altLang="zh-CN" baseline="0" dirty="0" smtClean="0">
                <a:latin typeface="Microsoft YaHei" charset="0"/>
                <a:ea typeface="Microsoft YaHei" charset="0"/>
                <a:cs typeface="Microsoft YaHei" charset="0"/>
              </a:rPr>
              <a:t>5</a:t>
            </a:r>
            <a:r>
              <a:rPr kumimoji="1" lang="zh-CN" altLang="en-US" baseline="0" dirty="0" smtClean="0">
                <a:latin typeface="Microsoft YaHei" charset="0"/>
                <a:ea typeface="Microsoft YaHei" charset="0"/>
                <a:cs typeface="Microsoft YaHei" charset="0"/>
              </a:rPr>
              <a:t>、内建质量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6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、“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DONE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”意味着“已发布”</a:t>
            </a:r>
          </a:p>
          <a:p>
            <a:pPr>
              <a:lnSpc>
                <a:spcPct val="150000"/>
              </a:lnSpc>
            </a:pPr>
            <a:r>
              <a:rPr kumimoji="1" lang="en-US" altLang="zh-CN" baseline="0" dirty="0" smtClean="0">
                <a:latin typeface="Microsoft YaHei" charset="0"/>
                <a:ea typeface="Microsoft YaHei" charset="0"/>
                <a:cs typeface="Microsoft YaHei" charset="0"/>
              </a:rPr>
              <a:t>7</a:t>
            </a:r>
            <a:r>
              <a:rPr kumimoji="1" lang="zh-CN" altLang="en-US" baseline="0" dirty="0" smtClean="0">
                <a:latin typeface="Microsoft YaHei" charset="0"/>
                <a:ea typeface="Microsoft YaHei" charset="0"/>
                <a:cs typeface="Microsoft YaHei" charset="0"/>
              </a:rPr>
              <a:t>、交付过程是每个成员的责任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8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、持续改进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073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持续交付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059582"/>
            <a:ext cx="5127060" cy="379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54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交付流水线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915566"/>
            <a:ext cx="6567388" cy="393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58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如何每天交付</a:t>
            </a:r>
            <a:r>
              <a:rPr kumimoji="1" lang="en-US" altLang="zh-CN" dirty="0" smtClean="0"/>
              <a:t>100</a:t>
            </a:r>
            <a:r>
              <a:rPr kumimoji="1" lang="zh-CN" altLang="en-US" dirty="0" smtClean="0"/>
              <a:t>次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843558"/>
            <a:ext cx="6698828" cy="403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4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一、背景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二、康威定律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三、方法论，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CI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／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CD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四、</a:t>
            </a:r>
            <a:r>
              <a:rPr kumimoji="1" lang="en-US" altLang="zh-CN" b="1" dirty="0" err="1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DevOps</a:t>
            </a: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工具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五、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对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DevOps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的影响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六、小结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79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工具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自动化部署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baseline="0" dirty="0" smtClean="0">
                <a:latin typeface="Microsoft YaHei" charset="0"/>
                <a:ea typeface="Microsoft YaHei" charset="0"/>
                <a:cs typeface="Microsoft YaHei" charset="0"/>
              </a:rPr>
              <a:t>自动化监控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baseline="0" dirty="0" smtClean="0">
                <a:latin typeface="Microsoft YaHei" charset="0"/>
                <a:ea typeface="Microsoft YaHei" charset="0"/>
                <a:cs typeface="Microsoft YaHei" charset="0"/>
              </a:rPr>
              <a:t>性能管理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baseline="0" dirty="0" smtClean="0">
                <a:latin typeface="Microsoft YaHei" charset="0"/>
                <a:ea typeface="Microsoft YaHei" charset="0"/>
                <a:cs typeface="Microsoft YaHei" charset="0"/>
              </a:rPr>
              <a:t>日志收集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baseline="0" dirty="0" smtClean="0">
                <a:latin typeface="Microsoft YaHei" charset="0"/>
                <a:ea typeface="Microsoft YaHei" charset="0"/>
                <a:cs typeface="Microsoft YaHei" charset="0"/>
              </a:rPr>
              <a:t>自动化测试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baseline="0" dirty="0" smtClean="0">
                <a:latin typeface="Microsoft YaHei" charset="0"/>
                <a:ea typeface="Microsoft YaHei" charset="0"/>
                <a:cs typeface="Microsoft YaHei" charset="0"/>
              </a:rPr>
              <a:t>自动化编译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baseline="0" dirty="0" smtClean="0">
                <a:latin typeface="Microsoft YaHei" charset="0"/>
                <a:ea typeface="Microsoft YaHei" charset="0"/>
                <a:cs typeface="Microsoft YaHei" charset="0"/>
              </a:rPr>
              <a:t>自动化部署</a:t>
            </a:r>
          </a:p>
        </p:txBody>
      </p:sp>
    </p:spTree>
    <p:extLst>
      <p:ext uri="{BB962C8B-B14F-4D97-AF65-F5344CB8AC3E}">
        <p14:creationId xmlns:p14="http://schemas.microsoft.com/office/powerpoint/2010/main" val="113063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一、背景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二、康威定律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三、方法论，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CI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／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CD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DevOps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工具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五、</a:t>
            </a:r>
            <a:r>
              <a:rPr kumimoji="1" lang="en-US" altLang="zh-CN" b="1" dirty="0" err="1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对</a:t>
            </a:r>
            <a:r>
              <a:rPr kumimoji="1" lang="en-US" altLang="zh-CN" b="1" dirty="0" err="1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DevOps</a:t>
            </a: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的影响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六、小结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19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集成</a:t>
            </a:r>
            <a:endParaRPr kumimoji="1" lang="zh-CN" altLang="en-US" dirty="0"/>
          </a:p>
        </p:txBody>
      </p:sp>
      <p:sp>
        <p:nvSpPr>
          <p:cNvPr id="3" name="文本占位符 2"/>
          <p:cNvSpPr txBox="1">
            <a:spLocks/>
          </p:cNvSpPr>
          <p:nvPr/>
        </p:nvSpPr>
        <p:spPr>
          <a:xfrm>
            <a:off x="144822" y="1178154"/>
            <a:ext cx="7848872" cy="905271"/>
          </a:xfrm>
          <a:prstGeom prst="rect">
            <a:avLst/>
          </a:prstGeom>
        </p:spPr>
        <p:txBody>
          <a:bodyPr lIns="91436" tIns="45718" rIns="91436" bIns="4571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16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Old Ways: </a:t>
            </a:r>
            <a:r>
              <a:rPr lang="zh-CN" altLang="en-US" sz="16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构建库</a:t>
            </a:r>
          </a:p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16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New Ways: </a:t>
            </a:r>
            <a:r>
              <a:rPr lang="en-US" altLang="zh-CN" sz="1600" b="1" dirty="0" err="1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lang="en-US" altLang="zh-CN" sz="16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 Images</a:t>
            </a:r>
            <a:endParaRPr lang="zh-CN" altLang="en-US" sz="1600" b="1" dirty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9872" y="881368"/>
            <a:ext cx="5184576" cy="382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42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一</a:t>
            </a:r>
            <a:r>
              <a:rPr kumimoji="1" lang="zh-CN" altLang="en-US" b="1" dirty="0" smtClean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、背景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二、康威定律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三、方法论，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CI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／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CD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DevOps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工具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五、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对</a:t>
            </a:r>
            <a:r>
              <a:rPr kumimoji="1" lang="en-US" altLang="zh-CN" err="1" smtClean="0">
                <a:latin typeface="Microsoft YaHei" charset="0"/>
                <a:ea typeface="Microsoft YaHei" charset="0"/>
                <a:cs typeface="Microsoft YaHei" charset="0"/>
              </a:rPr>
              <a:t>DevOps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的影响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六、小结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78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部署</a:t>
            </a:r>
            <a:endParaRPr kumimoji="1" lang="zh-CN" altLang="en-US" dirty="0"/>
          </a:p>
        </p:txBody>
      </p:sp>
      <p:sp>
        <p:nvSpPr>
          <p:cNvPr id="3" name="文本占位符 2"/>
          <p:cNvSpPr txBox="1">
            <a:spLocks/>
          </p:cNvSpPr>
          <p:nvPr/>
        </p:nvSpPr>
        <p:spPr>
          <a:xfrm>
            <a:off x="179512" y="924341"/>
            <a:ext cx="7848872" cy="905271"/>
          </a:xfrm>
          <a:prstGeom prst="rect">
            <a:avLst/>
          </a:prstGeom>
        </p:spPr>
        <p:txBody>
          <a:bodyPr lIns="91436" tIns="45718" rIns="91436" bIns="4571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16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Old Ways</a:t>
            </a:r>
            <a:r>
              <a:rPr lang="zh-CN" altLang="en-US" sz="16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： </a:t>
            </a:r>
            <a:r>
              <a:rPr lang="en-US" altLang="zh-CN" sz="16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vagrant</a:t>
            </a:r>
            <a:r>
              <a:rPr lang="zh-CN" altLang="en-US" sz="16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sz="1600" b="1" dirty="0" err="1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ansible</a:t>
            </a:r>
            <a:r>
              <a:rPr lang="zh-CN" altLang="en-US" sz="16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sz="1600" b="1" dirty="0" err="1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saltstack</a:t>
            </a:r>
            <a:r>
              <a:rPr lang="en-US" altLang="zh-CN" sz="16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endParaRPr lang="zh-CN" altLang="en-US" sz="1600" b="1" dirty="0" smtClean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1600" b="1" dirty="0" err="1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lang="zh-CN" altLang="en-US" sz="16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的改变：标准化交付、工具</a:t>
            </a:r>
            <a:endParaRPr lang="zh-CN" altLang="en-US" sz="1600" b="1" dirty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485220"/>
            <a:ext cx="6120680" cy="188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0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不可变服务器架构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43" y="1059582"/>
            <a:ext cx="89027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97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PaaS</a:t>
            </a:r>
            <a:r>
              <a:rPr kumimoji="1" lang="zh-CN" altLang="en-US" dirty="0" smtClean="0"/>
              <a:t>与</a:t>
            </a:r>
            <a:r>
              <a:rPr kumimoji="1" lang="en-US" altLang="zh-CN" dirty="0" err="1" smtClean="0"/>
              <a:t>DevOps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457" y="843558"/>
            <a:ext cx="7336110" cy="387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75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一、背景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二、康威定律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三、方法论，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CI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／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CD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四、</a:t>
            </a:r>
            <a:r>
              <a:rPr kumimoji="1"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DevOps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工具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五、</a:t>
            </a:r>
            <a:r>
              <a:rPr kumimoji="1"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对</a:t>
            </a:r>
            <a:r>
              <a:rPr kumimoji="1"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DevOps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的影响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六、小结</a:t>
            </a:r>
          </a:p>
        </p:txBody>
      </p:sp>
    </p:spTree>
    <p:extLst>
      <p:ext uri="{BB962C8B-B14F-4D97-AF65-F5344CB8AC3E}">
        <p14:creationId xmlns:p14="http://schemas.microsoft.com/office/powerpoint/2010/main" val="203152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小结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b="1" dirty="0" smtClean="0">
                <a:latin typeface="Microsoft YaHei" charset="0"/>
                <a:ea typeface="Microsoft YaHei" charset="0"/>
                <a:cs typeface="Microsoft YaHei" charset="0"/>
              </a:rPr>
              <a:t>你们代码到实施需要多长时间？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b="1" dirty="0" smtClean="0">
                <a:latin typeface="Microsoft YaHei" charset="0"/>
                <a:ea typeface="Microsoft YaHei" charset="0"/>
                <a:cs typeface="Microsoft YaHei" charset="0"/>
              </a:rPr>
              <a:t>质量如何？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b="1" dirty="0">
                <a:latin typeface="Microsoft YaHei" charset="0"/>
                <a:ea typeface="Microsoft YaHei" charset="0"/>
                <a:cs typeface="Microsoft YaHei" charset="0"/>
              </a:rPr>
              <a:t>改善点？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kumimoji="1" lang="zh-CN" altLang="en-US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6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在哪儿寻找朋友？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335" y="1434480"/>
            <a:ext cx="2433413" cy="24334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0159" t="23400" r="7668" b="17801"/>
          <a:stretch/>
        </p:blipFill>
        <p:spPr>
          <a:xfrm>
            <a:off x="3401380" y="835488"/>
            <a:ext cx="2376264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90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不同目标</a:t>
            </a:r>
            <a:endParaRPr kumimoji="1" lang="zh-CN" altLang="en-US" dirty="0"/>
          </a:p>
        </p:txBody>
      </p:sp>
      <p:sp>
        <p:nvSpPr>
          <p:cNvPr id="3" name="AutoShape 1" descr="blob:file:///2d9d136f-a790-40d7-a94f-4b0181eddee3"/>
          <p:cNvSpPr>
            <a:spLocks noChangeAspect="1" noChangeArrowheads="1"/>
          </p:cNvSpPr>
          <p:nvPr/>
        </p:nvSpPr>
        <p:spPr bwMode="auto">
          <a:xfrm>
            <a:off x="0" y="0"/>
            <a:ext cx="5114925" cy="511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761999"/>
            <a:ext cx="5114925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9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What is </a:t>
            </a:r>
            <a:r>
              <a:rPr kumimoji="1" lang="en-US" altLang="zh-CN" dirty="0" err="1" smtClean="0"/>
              <a:t>DevOps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79512" y="1275606"/>
            <a:ext cx="79928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err="1">
                <a:latin typeface="Microsoft YaHei" charset="0"/>
                <a:ea typeface="Microsoft YaHei" charset="0"/>
                <a:cs typeface="Microsoft YaHei" charset="0"/>
              </a:rPr>
              <a:t>DevOps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（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Development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和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Operations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的组合词）是一种重视“软件开发人员（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Dev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）”和“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IT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运维技术人员（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Ops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）”之间沟通合作的文化、运动或惯例。透过自动化“软件交付”和“架构变更”的流程，来使得构建、测试、发布软件能够更加地快捷、频繁和可靠。</a:t>
            </a:r>
          </a:p>
        </p:txBody>
      </p:sp>
    </p:spTree>
    <p:extLst>
      <p:ext uri="{BB962C8B-B14F-4D97-AF65-F5344CB8AC3E}">
        <p14:creationId xmlns:p14="http://schemas.microsoft.com/office/powerpoint/2010/main" val="27990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DevOps</a:t>
            </a:r>
            <a:r>
              <a:rPr kumimoji="1" lang="zh-CN" altLang="en-US" dirty="0" smtClean="0"/>
              <a:t>工作流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347614"/>
            <a:ext cx="49022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6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DevOps</a:t>
            </a:r>
            <a:r>
              <a:rPr kumimoji="1" lang="zh-CN" altLang="en-US" dirty="0" smtClean="0"/>
              <a:t>：建立</a:t>
            </a:r>
            <a:r>
              <a:rPr kumimoji="1" lang="en-US" altLang="zh-CN" dirty="0" smtClean="0"/>
              <a:t>IT</a:t>
            </a:r>
            <a:r>
              <a:rPr kumimoji="1" lang="zh-CN" altLang="en-US" dirty="0" smtClean="0"/>
              <a:t>服务的供应链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9380"/>
          <a:stretch/>
        </p:blipFill>
        <p:spPr>
          <a:xfrm>
            <a:off x="323528" y="915566"/>
            <a:ext cx="7518400" cy="38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8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一、背景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二、康威定律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三、方法论，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CI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／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CD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DevOps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工具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五、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对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DevOps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的影响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六、小结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9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康威定律告诉我们什么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59582"/>
            <a:ext cx="3675751" cy="357986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283968" y="1941263"/>
            <a:ext cx="47155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设计系统的组织，最终产生的设计等同于组织之内、之间的沟通结构。</a:t>
            </a:r>
          </a:p>
        </p:txBody>
      </p:sp>
    </p:spTree>
    <p:extLst>
      <p:ext uri="{BB962C8B-B14F-4D97-AF65-F5344CB8AC3E}">
        <p14:creationId xmlns:p14="http://schemas.microsoft.com/office/powerpoint/2010/main" val="152489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高效交付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915566"/>
            <a:ext cx="6975964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74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baseline="0" dirty="0" smtClean="0">
            <a:solidFill>
              <a:schemeClr val="tx1"/>
            </a:solidFill>
            <a:latin typeface="Berlin Sans FB" panose="020E0602020502020306" pitchFamily="34" charset="0"/>
            <a:ea typeface="DFKai-SB" panose="03000509000000000000" pitchFamily="65" charset="-12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400" baseline="0" dirty="0" smtClean="0">
            <a:latin typeface="Berlin Sans FB" panose="020E0602020502020306" pitchFamily="34" charset="0"/>
            <a:ea typeface="DFKai-SB" panose="03000509000000000000" pitchFamily="65" charset="-12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baseline="0" dirty="0" smtClean="0">
            <a:solidFill>
              <a:schemeClr val="tx1"/>
            </a:solidFill>
            <a:latin typeface="Berlin Sans FB" panose="020E0602020502020306" pitchFamily="34" charset="0"/>
            <a:ea typeface="DFKai-SB" panose="03000509000000000000" pitchFamily="65" charset="-12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400" baseline="0" dirty="0" smtClean="0">
            <a:latin typeface="Berlin Sans FB" panose="020E0602020502020306" pitchFamily="34" charset="0"/>
            <a:ea typeface="DFKai-SB" panose="03000509000000000000" pitchFamily="65" charset="-12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42862</TotalTime>
  <Words>668</Words>
  <Application>Microsoft Macintosh PowerPoint</Application>
  <PresentationFormat>全屏显示(16:9)</PresentationFormat>
  <Paragraphs>89</Paragraphs>
  <Slides>26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26</vt:i4>
      </vt:variant>
    </vt:vector>
  </HeadingPairs>
  <TitlesOfParts>
    <vt:vector size="37" baseType="lpstr">
      <vt:lpstr>Calibri</vt:lpstr>
      <vt:lpstr>DFKai-SB</vt:lpstr>
      <vt:lpstr>Microsoft YaHei</vt:lpstr>
      <vt:lpstr>Wingdings</vt:lpstr>
      <vt:lpstr>宋体</vt:lpstr>
      <vt:lpstr>微软雅黑</vt:lpstr>
      <vt:lpstr>Arial</vt:lpstr>
      <vt:lpstr>Office 主题</vt:lpstr>
      <vt:lpstr>自定义设计方案</vt:lpstr>
      <vt:lpstr>1_自定义设计方案</vt:lpstr>
      <vt:lpstr>2_自定义设计方案</vt:lpstr>
      <vt:lpstr>PowerPoint 演示文稿</vt:lpstr>
      <vt:lpstr>课程目录</vt:lpstr>
      <vt:lpstr>不同目标</vt:lpstr>
      <vt:lpstr>What is DevOps</vt:lpstr>
      <vt:lpstr>DevOps工作流</vt:lpstr>
      <vt:lpstr>DevOps：建立IT服务的供应链</vt:lpstr>
      <vt:lpstr>课程目录</vt:lpstr>
      <vt:lpstr>康威定律告诉我们什么</vt:lpstr>
      <vt:lpstr>高效交付</vt:lpstr>
      <vt:lpstr>DevOps也需要组织变更</vt:lpstr>
      <vt:lpstr>课程目录</vt:lpstr>
      <vt:lpstr>持续交付的原则</vt:lpstr>
      <vt:lpstr>持续交付</vt:lpstr>
      <vt:lpstr>交付流水线</vt:lpstr>
      <vt:lpstr>如何每天交付100次</vt:lpstr>
      <vt:lpstr>课程目录</vt:lpstr>
      <vt:lpstr>工具</vt:lpstr>
      <vt:lpstr>课程目录</vt:lpstr>
      <vt:lpstr>集成</vt:lpstr>
      <vt:lpstr>部署</vt:lpstr>
      <vt:lpstr>不可变服务器架构</vt:lpstr>
      <vt:lpstr>PaaS与DevOps</vt:lpstr>
      <vt:lpstr>课程目录</vt:lpstr>
      <vt:lpstr>小结</vt:lpstr>
      <vt:lpstr>在哪儿寻找朋友？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jingqin</dc:creator>
  <cp:lastModifiedBy>ckhutl</cp:lastModifiedBy>
  <cp:revision>3004</cp:revision>
  <dcterms:created xsi:type="dcterms:W3CDTF">2014-06-18T08:36:17Z</dcterms:created>
  <dcterms:modified xsi:type="dcterms:W3CDTF">2016-12-30T10:33:56Z</dcterms:modified>
</cp:coreProperties>
</file>